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83" r:id="rId3"/>
    <p:sldId id="396" r:id="rId4"/>
    <p:sldId id="397" r:id="rId5"/>
    <p:sldId id="398" r:id="rId6"/>
    <p:sldId id="41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5" r:id="rId15"/>
    <p:sldId id="414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5" autoAdjust="0"/>
    <p:restoredTop sz="92068" autoAdjust="0"/>
  </p:normalViewPr>
  <p:slideViewPr>
    <p:cSldViewPr>
      <p:cViewPr>
        <p:scale>
          <a:sx n="100" d="100"/>
          <a:sy n="100" d="100"/>
        </p:scale>
        <p:origin x="-498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CCDC6A-CC25-4A73-B6AB-6249B6F24114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CABCA5-67F0-40F3-A517-4CA62CA85D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D286FB-AA00-4AC5-8799-3F38540745F2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C874230-81C6-4512-8573-6489E575B2AA}" type="slidenum">
              <a:rPr lang="en-US" sz="1200"/>
              <a:pPr algn="r" defTabSz="931863" eaLnBrk="0" hangingPunct="0"/>
              <a:t>10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B95386A4-0DBB-431C-9A81-2BE70E906380}" type="slidenum">
              <a:rPr lang="en-US" sz="1200"/>
              <a:pPr algn="r" defTabSz="931863" eaLnBrk="0" hangingPunct="0"/>
              <a:t>11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F2E5B8E6-9496-4CC5-AADE-F1CCAA970E69}" type="slidenum">
              <a:rPr lang="en-US" sz="1200"/>
              <a:pPr algn="r" defTabSz="931863" eaLnBrk="0" hangingPunct="0"/>
              <a:t>12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79037EA1-C6EF-4D11-A325-A34B466E03C0}" type="slidenum">
              <a:rPr lang="en-US" sz="1200"/>
              <a:pPr algn="r" defTabSz="931863" eaLnBrk="0" hangingPunct="0"/>
              <a:t>13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6D943D1-0EEF-4DA8-A0F8-27B4F4479FD5}" type="slidenum">
              <a:rPr lang="en-US" sz="1200"/>
              <a:pPr algn="r" defTabSz="931863" eaLnBrk="0" hangingPunct="0"/>
              <a:t>14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699B69BB-E173-44B7-927E-34D8F4346430}" type="slidenum">
              <a:rPr lang="en-US" sz="1200"/>
              <a:pPr algn="r" defTabSz="931863" eaLnBrk="0" hangingPunct="0"/>
              <a:t>15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773B7115-79E3-4B37-8BCB-3CA89542C46E}" type="slidenum">
              <a:rPr lang="en-US" sz="1200"/>
              <a:pPr algn="r" defTabSz="931863" eaLnBrk="0" hangingPunct="0"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030714B-F49A-4AE4-8914-880D119F8865}" type="slidenum">
              <a:rPr lang="en-US" sz="1200"/>
              <a:pPr algn="r" defTabSz="931863" eaLnBrk="0" hangingPunct="0"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E674C22-9BB1-44CE-A73D-E57282AB7314}" type="slidenum">
              <a:rPr lang="en-US" sz="1200"/>
              <a:pPr algn="r" defTabSz="931863" eaLnBrk="0" hangingPunct="0"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6F99FFC-C89B-41B8-8B20-58E5863B206F}" type="slidenum">
              <a:rPr lang="en-US" sz="1200"/>
              <a:pPr algn="r" defTabSz="931863" eaLnBrk="0" hangingPunct="0"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6F99FFC-C89B-41B8-8B20-58E5863B206F}" type="slidenum">
              <a:rPr lang="en-US" sz="1200"/>
              <a:pPr algn="r" defTabSz="931863" eaLnBrk="0" hangingPunct="0"/>
              <a:t>6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F7800372-7052-4F03-B719-27E32CF89CB5}" type="slidenum">
              <a:rPr lang="en-US" sz="1200"/>
              <a:pPr algn="r" defTabSz="931863" eaLnBrk="0" hangingPunct="0"/>
              <a:t>7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6FE4878-481F-45F7-8066-EDC069E3812E}" type="slidenum">
              <a:rPr lang="en-US" sz="1200"/>
              <a:pPr algn="r" defTabSz="931863" eaLnBrk="0" hangingPunct="0"/>
              <a:t>8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B18969ED-CEED-4712-8AA4-21796167A6AE}" type="slidenum">
              <a:rPr lang="en-US" sz="1200"/>
              <a:pPr algn="r" defTabSz="931863" eaLnBrk="0" hangingPunct="0"/>
              <a:t>9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8A6E-9C21-4926-BDC3-29FD766A06A2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10D5-7A96-40E0-918B-F3D5B9FF476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3879-124B-4133-85CC-98EC66F19788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E7CE-13D4-4CDE-B925-7FB712F1C8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1C68-D324-4931-85FB-A291F7D2CC24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0408-A04A-42CB-A863-2BC0CB9195D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5AFE-526D-4580-AF9B-514E89341C43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CC80-C804-4D32-8788-B5B1C00623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23B8-783F-445A-891F-96FFBA663D6B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0868-A9E0-47D9-874A-C3437BAFB6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6309-534C-4A82-B643-3FD104FD4417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D1795-3561-46B1-85ED-1EAF5FB7AE7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31A54-3E04-4E66-8B0C-B9F11FBE4A0F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1028-2B98-4507-804B-3374DFC0BAB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9E2EA-27AD-40FD-A015-89451E8296F0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05F5-E569-457D-A6AC-9B4FB55BE03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A554D-6F90-4380-AFFA-1D962C7FE69D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0B84-5901-43D0-A7BA-61A37B43B48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90190-B54F-47CD-9FDE-5806DCF7E09B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FD27-45E3-4877-A1A4-363D9500263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766D-9C31-4E64-9683-9A5711576A62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284D-5E7D-47C5-95C4-3B317C6FBE5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519AA1-545B-4BE9-9521-0806D4658242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75E6EB-A808-4268-82A9-C46CECC295C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eesvanoverveld.com/Accel/accel.htm?script=peanutButterProblem.txt" TargetMode="External"/><Relationship Id="rId4" Type="http://schemas.openxmlformats.org/officeDocument/2006/relationships/hyperlink" Target="http://www.watnouweg.nl/nieuws/nieuwsitem.php?id=348&amp;back=1&amp;page=2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</a:rPr>
              <a:t>S.19</a:t>
            </a:r>
            <a:endParaRPr lang="en-US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30732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3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0736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7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8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30739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3072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25" name="Group 26"/>
          <p:cNvGrpSpPr>
            <a:grpSpLocks/>
          </p:cNvGrpSpPr>
          <p:nvPr/>
        </p:nvGrpSpPr>
        <p:grpSpPr bwMode="auto">
          <a:xfrm>
            <a:off x="2268538" y="1870075"/>
            <a:ext cx="4175125" cy="1349375"/>
            <a:chOff x="1429" y="1570"/>
            <a:chExt cx="2630" cy="1134"/>
          </a:xfrm>
        </p:grpSpPr>
        <p:sp>
          <p:nvSpPr>
            <p:cNvPr id="30726" name="Line 22"/>
            <p:cNvSpPr>
              <a:spLocks noChangeShapeType="1"/>
            </p:cNvSpPr>
            <p:nvPr/>
          </p:nvSpPr>
          <p:spPr bwMode="auto">
            <a:xfrm>
              <a:off x="1429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7" name="Line 23"/>
            <p:cNvSpPr>
              <a:spLocks noChangeShapeType="1"/>
            </p:cNvSpPr>
            <p:nvPr/>
          </p:nvSpPr>
          <p:spPr bwMode="auto">
            <a:xfrm>
              <a:off x="3107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1474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cheapest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3152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most </a:t>
              </a: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expensive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2: Black 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Box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32780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2784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5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6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32787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3277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73" name="Group 26"/>
          <p:cNvGrpSpPr>
            <a:grpSpLocks/>
          </p:cNvGrpSpPr>
          <p:nvPr/>
        </p:nvGrpSpPr>
        <p:grpSpPr bwMode="auto">
          <a:xfrm>
            <a:off x="2268538" y="1870075"/>
            <a:ext cx="4175125" cy="1349375"/>
            <a:chOff x="1429" y="1570"/>
            <a:chExt cx="2630" cy="1134"/>
          </a:xfrm>
        </p:grpSpPr>
        <p:sp>
          <p:nvSpPr>
            <p:cNvPr id="32774" name="Line 22"/>
            <p:cNvSpPr>
              <a:spLocks noChangeShapeType="1"/>
            </p:cNvSpPr>
            <p:nvPr/>
          </p:nvSpPr>
          <p:spPr bwMode="auto">
            <a:xfrm>
              <a:off x="1429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5" name="Line 23"/>
            <p:cNvSpPr>
              <a:spLocks noChangeShapeType="1"/>
            </p:cNvSpPr>
            <p:nvPr/>
          </p:nvSpPr>
          <p:spPr bwMode="auto">
            <a:xfrm>
              <a:off x="3107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1474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cheapest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3152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most </a:t>
              </a: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expensive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2: Black Box </a:t>
            </a:r>
          </a:p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panel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if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they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pay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€ ...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your PB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34849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0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4853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4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5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34856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34818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1" name="Group 26"/>
          <p:cNvGrpSpPr>
            <a:grpSpLocks/>
          </p:cNvGrpSpPr>
          <p:nvPr/>
        </p:nvGrpSpPr>
        <p:grpSpPr bwMode="auto">
          <a:xfrm>
            <a:off x="2268538" y="1870075"/>
            <a:ext cx="4175125" cy="1349375"/>
            <a:chOff x="1429" y="1570"/>
            <a:chExt cx="2630" cy="1134"/>
          </a:xfrm>
        </p:grpSpPr>
        <p:sp>
          <p:nvSpPr>
            <p:cNvPr id="34843" name="Line 22"/>
            <p:cNvSpPr>
              <a:spLocks noChangeShapeType="1"/>
            </p:cNvSpPr>
            <p:nvPr/>
          </p:nvSpPr>
          <p:spPr bwMode="auto">
            <a:xfrm>
              <a:off x="1429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4" name="Line 23"/>
            <p:cNvSpPr>
              <a:spLocks noChangeShapeType="1"/>
            </p:cNvSpPr>
            <p:nvPr/>
          </p:nvSpPr>
          <p:spPr bwMode="auto">
            <a:xfrm>
              <a:off x="3107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1474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cheapest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3152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most </a:t>
              </a: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expensive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3" name="Freeform 42"/>
          <p:cNvSpPr>
            <a:spLocks/>
          </p:cNvSpPr>
          <p:nvPr/>
        </p:nvSpPr>
        <p:spPr bwMode="auto">
          <a:xfrm>
            <a:off x="1908175" y="2387600"/>
            <a:ext cx="4340225" cy="688975"/>
          </a:xfrm>
          <a:custGeom>
            <a:avLst/>
            <a:gdLst>
              <a:gd name="T0" fmla="*/ 0 w 2734"/>
              <a:gd name="T1" fmla="*/ 23812 h 578"/>
              <a:gd name="T2" fmla="*/ 1130300 w 2734"/>
              <a:gd name="T3" fmla="*/ 228600 h 578"/>
              <a:gd name="T4" fmla="*/ 2720976 w 2734"/>
              <a:gd name="T5" fmla="*/ 414337 h 578"/>
              <a:gd name="T6" fmla="*/ 3587751 w 2734"/>
              <a:gd name="T7" fmla="*/ 642936 h 578"/>
              <a:gd name="T8" fmla="*/ 4340226 w 2734"/>
              <a:gd name="T9" fmla="*/ 685799 h 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4"/>
              <a:gd name="T16" fmla="*/ 0 h 578"/>
              <a:gd name="T17" fmla="*/ 2734 w 2734"/>
              <a:gd name="T18" fmla="*/ 578 h 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4" h="578">
                <a:moveTo>
                  <a:pt x="0" y="20"/>
                </a:moveTo>
                <a:cubicBezTo>
                  <a:pt x="586" y="0"/>
                  <a:pt x="410" y="139"/>
                  <a:pt x="712" y="192"/>
                </a:cubicBezTo>
                <a:cubicBezTo>
                  <a:pt x="998" y="247"/>
                  <a:pt x="1456" y="290"/>
                  <a:pt x="1714" y="348"/>
                </a:cubicBezTo>
                <a:cubicBezTo>
                  <a:pt x="1972" y="406"/>
                  <a:pt x="2090" y="502"/>
                  <a:pt x="2260" y="540"/>
                </a:cubicBezTo>
                <a:cubicBezTo>
                  <a:pt x="2430" y="578"/>
                  <a:pt x="2629" y="562"/>
                  <a:pt x="2734" y="576"/>
                </a:cubicBezTo>
              </a:path>
            </a:pathLst>
          </a:custGeom>
          <a:noFill/>
          <a:ln w="50800">
            <a:solidFill>
              <a:srgbClr val="3399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2051050" y="2279650"/>
            <a:ext cx="3457575" cy="868363"/>
            <a:chOff x="1292" y="1885"/>
            <a:chExt cx="2178" cy="729"/>
          </a:xfrm>
        </p:grpSpPr>
        <p:sp>
          <p:nvSpPr>
            <p:cNvPr id="34824" name="Oval 23"/>
            <p:cNvSpPr>
              <a:spLocks noChangeArrowheads="1"/>
            </p:cNvSpPr>
            <p:nvPr/>
          </p:nvSpPr>
          <p:spPr bwMode="auto">
            <a:xfrm>
              <a:off x="1292" y="1933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25" name="Oval 24"/>
            <p:cNvSpPr>
              <a:spLocks noChangeArrowheads="1"/>
            </p:cNvSpPr>
            <p:nvPr/>
          </p:nvSpPr>
          <p:spPr bwMode="auto">
            <a:xfrm>
              <a:off x="1927" y="2177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26" name="Oval 25"/>
            <p:cNvSpPr>
              <a:spLocks noChangeArrowheads="1"/>
            </p:cNvSpPr>
            <p:nvPr/>
          </p:nvSpPr>
          <p:spPr bwMode="auto">
            <a:xfrm>
              <a:off x="1610" y="1933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27" name="Oval 26"/>
            <p:cNvSpPr>
              <a:spLocks noChangeArrowheads="1"/>
            </p:cNvSpPr>
            <p:nvPr/>
          </p:nvSpPr>
          <p:spPr bwMode="auto">
            <a:xfrm>
              <a:off x="2154" y="2177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28" name="Oval 27"/>
            <p:cNvSpPr>
              <a:spLocks noChangeArrowheads="1"/>
            </p:cNvSpPr>
            <p:nvPr/>
          </p:nvSpPr>
          <p:spPr bwMode="auto">
            <a:xfrm>
              <a:off x="2336" y="2222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29" name="Oval 28"/>
            <p:cNvSpPr>
              <a:spLocks noChangeArrowheads="1"/>
            </p:cNvSpPr>
            <p:nvPr/>
          </p:nvSpPr>
          <p:spPr bwMode="auto">
            <a:xfrm>
              <a:off x="2562" y="2222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30" name="Oval 29"/>
            <p:cNvSpPr>
              <a:spLocks noChangeArrowheads="1"/>
            </p:cNvSpPr>
            <p:nvPr/>
          </p:nvSpPr>
          <p:spPr bwMode="auto">
            <a:xfrm>
              <a:off x="2789" y="2251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31" name="Oval 30"/>
            <p:cNvSpPr>
              <a:spLocks noChangeArrowheads="1"/>
            </p:cNvSpPr>
            <p:nvPr/>
          </p:nvSpPr>
          <p:spPr bwMode="auto">
            <a:xfrm>
              <a:off x="2971" y="2296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32" name="Oval 31"/>
            <p:cNvSpPr>
              <a:spLocks noChangeArrowheads="1"/>
            </p:cNvSpPr>
            <p:nvPr/>
          </p:nvSpPr>
          <p:spPr bwMode="auto">
            <a:xfrm>
              <a:off x="3152" y="2387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33" name="Line 32"/>
            <p:cNvSpPr>
              <a:spLocks noChangeShapeType="1"/>
            </p:cNvSpPr>
            <p:nvPr/>
          </p:nvSpPr>
          <p:spPr bwMode="auto">
            <a:xfrm>
              <a:off x="2608" y="2086"/>
              <a:ext cx="6" cy="33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4" name="Line 33"/>
            <p:cNvSpPr>
              <a:spLocks noChangeShapeType="1"/>
            </p:cNvSpPr>
            <p:nvPr/>
          </p:nvSpPr>
          <p:spPr bwMode="auto">
            <a:xfrm>
              <a:off x="2835" y="2182"/>
              <a:ext cx="0" cy="25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5" name="Line 34"/>
            <p:cNvSpPr>
              <a:spLocks noChangeShapeType="1"/>
            </p:cNvSpPr>
            <p:nvPr/>
          </p:nvSpPr>
          <p:spPr bwMode="auto">
            <a:xfrm>
              <a:off x="3018" y="2221"/>
              <a:ext cx="0" cy="25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6" name="Line 35"/>
            <p:cNvSpPr>
              <a:spLocks noChangeShapeType="1"/>
            </p:cNvSpPr>
            <p:nvPr/>
          </p:nvSpPr>
          <p:spPr bwMode="auto">
            <a:xfrm>
              <a:off x="3198" y="2366"/>
              <a:ext cx="1" cy="133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7" name="Line 36"/>
            <p:cNvSpPr>
              <a:spLocks noChangeShapeType="1"/>
            </p:cNvSpPr>
            <p:nvPr/>
          </p:nvSpPr>
          <p:spPr bwMode="auto">
            <a:xfrm>
              <a:off x="1340" y="1893"/>
              <a:ext cx="0" cy="22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8" name="Line 37"/>
            <p:cNvSpPr>
              <a:spLocks noChangeShapeType="1"/>
            </p:cNvSpPr>
            <p:nvPr/>
          </p:nvSpPr>
          <p:spPr bwMode="auto">
            <a:xfrm>
              <a:off x="1650" y="1885"/>
              <a:ext cx="0" cy="22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9" name="Line 38"/>
            <p:cNvSpPr>
              <a:spLocks noChangeShapeType="1"/>
            </p:cNvSpPr>
            <p:nvPr/>
          </p:nvSpPr>
          <p:spPr bwMode="auto">
            <a:xfrm>
              <a:off x="1966" y="2117"/>
              <a:ext cx="0" cy="22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Line 39"/>
            <p:cNvSpPr>
              <a:spLocks noChangeShapeType="1"/>
            </p:cNvSpPr>
            <p:nvPr/>
          </p:nvSpPr>
          <p:spPr bwMode="auto">
            <a:xfrm>
              <a:off x="2195" y="2160"/>
              <a:ext cx="2" cy="139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Line 40"/>
            <p:cNvSpPr>
              <a:spLocks noChangeShapeType="1"/>
            </p:cNvSpPr>
            <p:nvPr/>
          </p:nvSpPr>
          <p:spPr bwMode="auto">
            <a:xfrm flipH="1">
              <a:off x="2383" y="2088"/>
              <a:ext cx="3" cy="344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2" name="Oval 41"/>
            <p:cNvSpPr>
              <a:spLocks noChangeArrowheads="1"/>
            </p:cNvSpPr>
            <p:nvPr/>
          </p:nvSpPr>
          <p:spPr bwMode="auto">
            <a:xfrm>
              <a:off x="3379" y="2523"/>
              <a:ext cx="91" cy="91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</p:grp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2: Black Box </a:t>
            </a:r>
          </a:p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panel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if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they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pay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€ ...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your PB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Summary:</a:t>
            </a: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while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making a model:</a:t>
            </a:r>
          </a:p>
          <a:p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encouter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new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quantity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what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</a:t>
            </a: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how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the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look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like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914" name="Picture 2" descr="http://www.sxc.hu/pic/l/a/aw/awottawa/596438_537128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hthoek 1"/>
          <p:cNvSpPr>
            <a:spLocks noChangeArrowheads="1"/>
          </p:cNvSpPr>
          <p:nvPr/>
        </p:nvSpPr>
        <p:spPr bwMode="auto">
          <a:xfrm rot="5400000">
            <a:off x="6785769" y="2247107"/>
            <a:ext cx="457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http://www.sxc.hu/browse.phtml?f=download&amp;id=596438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Summary:</a:t>
            </a: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while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making a model:</a:t>
            </a:r>
          </a:p>
          <a:p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encouter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new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quantity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what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</a:t>
            </a: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how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the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look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like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known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assumed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mechanism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62" name="Picture 2" descr="http://www.sxc.hu/pic/l/k/ki/killr-b/36217_3082.jpg"/>
          <p:cNvPicPr>
            <a:picLocks noChangeAspect="1" noChangeArrowheads="1"/>
          </p:cNvPicPr>
          <p:nvPr/>
        </p:nvPicPr>
        <p:blipFill>
          <a:blip r:embed="rId4"/>
          <a:srcRect t="-687" b="21765"/>
          <a:stretch>
            <a:fillRect/>
          </a:stretch>
        </p:blipFill>
        <p:spPr bwMode="auto">
          <a:xfrm>
            <a:off x="-3175" y="-284163"/>
            <a:ext cx="9169400" cy="542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hthoek 1"/>
          <p:cNvSpPr>
            <a:spLocks noChangeArrowheads="1"/>
          </p:cNvSpPr>
          <p:nvPr/>
        </p:nvSpPr>
        <p:spPr bwMode="auto">
          <a:xfrm rot="5400000">
            <a:off x="6785769" y="1940719"/>
            <a:ext cx="457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http://www.sxc.hu/browse.phtml?f=download&amp;id=36217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Summary:</a:t>
            </a: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while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making a model:</a:t>
            </a:r>
          </a:p>
          <a:p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encouter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new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quantity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what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</a:t>
            </a: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ask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how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does the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look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like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known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assumed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mechanism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  <a:p>
            <a:pPr>
              <a:buFont typeface="Arial" pitchFamily="84" charset="0"/>
              <a:buChar char="•"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measure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guessed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data: black box</a:t>
            </a:r>
          </a:p>
          <a:p>
            <a:pPr>
              <a:buFont typeface="Arial" pitchFamily="84" charset="0"/>
              <a:buChar char="•"/>
            </a:pP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data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may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need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smooth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interpolation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ile:PeanutBut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2177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94400" y="914400"/>
            <a:ext cx="89646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“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can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we get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rich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selling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peanut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butter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?”</a:t>
            </a:r>
            <a:r>
              <a:rPr lang="nl-NL" sz="3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Example 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3:</a:t>
            </a:r>
          </a:p>
        </p:txBody>
      </p:sp>
      <p:sp>
        <p:nvSpPr>
          <p:cNvPr id="2" name="Rechthoek 1"/>
          <p:cNvSpPr/>
          <p:nvPr/>
        </p:nvSpPr>
        <p:spPr>
          <a:xfrm rot="5400000">
            <a:off x="6785769" y="2247107"/>
            <a:ext cx="4572000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http://commons.wikimedia.org/wiki/File:PeanutButter.jpg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4" name="Rectangle 33"/>
          <p:cNvSpPr>
            <a:spLocks noChangeArrowheads="1"/>
          </p:cNvSpPr>
          <p:nvPr/>
        </p:nvSpPr>
        <p:spPr bwMode="auto">
          <a:xfrm>
            <a:off x="0" y="1978025"/>
            <a:ext cx="7596188" cy="539750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8435" name="Rectangle 34"/>
          <p:cNvSpPr>
            <a:spLocks noChangeArrowheads="1"/>
          </p:cNvSpPr>
          <p:nvPr/>
        </p:nvSpPr>
        <p:spPr bwMode="auto">
          <a:xfrm>
            <a:off x="0" y="2603500"/>
            <a:ext cx="7596188" cy="541338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8436" name="Rectangle 35"/>
          <p:cNvSpPr>
            <a:spLocks noChangeArrowheads="1"/>
          </p:cNvSpPr>
          <p:nvPr/>
        </p:nvSpPr>
        <p:spPr bwMode="auto">
          <a:xfrm>
            <a:off x="0" y="3230563"/>
            <a:ext cx="7596188" cy="368300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79388" y="1992313"/>
            <a:ext cx="2808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income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	pricePerItem * nrSoldItems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107950" y="1274763"/>
            <a:ext cx="2808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relations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179763" y="127476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dimensions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5622925" y="1284288"/>
            <a:ext cx="223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7812088" y="1274763"/>
            <a:ext cx="1655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todo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03575" y="1998663"/>
            <a:ext cx="22320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[Euro / year]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[Euro/myPB] * [myPB/year]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632450" y="1973263"/>
            <a:ext cx="19431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no discount with larger quantities per purchase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813675" y="1600200"/>
            <a:ext cx="15113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profit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income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expenses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pricePerItem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nrSoldItems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nrSoldTotal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chemeClr val="bg1"/>
                </a:solidFill>
              </a:rPr>
              <a:t>marketShare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9388" y="2627313"/>
            <a:ext cx="2808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nrSoldItems =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nrSoldTotal * marketShare</a:t>
            </a:r>
          </a:p>
        </p:txBody>
      </p:sp>
      <p:sp>
        <p:nvSpPr>
          <p:cNvPr id="180271" name="Line 22"/>
          <p:cNvSpPr>
            <a:spLocks noChangeShapeType="1"/>
          </p:cNvSpPr>
          <p:nvPr/>
        </p:nvSpPr>
        <p:spPr bwMode="auto">
          <a:xfrm flipH="1">
            <a:off x="7802563" y="2679700"/>
            <a:ext cx="936625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203575" y="2627313"/>
            <a:ext cx="2232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[myPB / year]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[allPB / year] * [myPB/allPB]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632450" y="2624138"/>
            <a:ext cx="19431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my PB will not increase the </a:t>
            </a:r>
            <a:r>
              <a:rPr lang="nl-NL" sz="1400" i="1">
                <a:solidFill>
                  <a:schemeClr val="bg1"/>
                </a:solidFill>
              </a:rPr>
              <a:t>total</a:t>
            </a:r>
            <a:r>
              <a:rPr lang="nl-NL" sz="1400">
                <a:solidFill>
                  <a:schemeClr val="bg1"/>
                </a:solidFill>
              </a:rPr>
              <a:t> market</a:t>
            </a:r>
          </a:p>
        </p:txBody>
      </p:sp>
      <p:sp>
        <p:nvSpPr>
          <p:cNvPr id="18449" name="Rectangle 35"/>
          <p:cNvSpPr>
            <a:spLocks noChangeArrowheads="1"/>
          </p:cNvSpPr>
          <p:nvPr/>
        </p:nvSpPr>
        <p:spPr bwMode="auto">
          <a:xfrm>
            <a:off x="-36513" y="3706813"/>
            <a:ext cx="7596188" cy="539750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8450" name="Rectangle 35"/>
          <p:cNvSpPr>
            <a:spLocks noChangeArrowheads="1"/>
          </p:cNvSpPr>
          <p:nvPr/>
        </p:nvSpPr>
        <p:spPr bwMode="auto">
          <a:xfrm>
            <a:off x="-36513" y="4354513"/>
            <a:ext cx="7596188" cy="588962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9388" y="3735388"/>
            <a:ext cx="2808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pricePerItem = …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79388" y="3252788"/>
            <a:ext cx="280828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nrSoldTotal = 2x10</a:t>
            </a:r>
            <a:r>
              <a:rPr lang="nl-NL" sz="1600" baseline="30000">
                <a:solidFill>
                  <a:schemeClr val="bg1"/>
                </a:solidFill>
              </a:rPr>
              <a:t>7</a:t>
            </a:r>
            <a:r>
              <a:rPr lang="nl-NL" sz="1600">
                <a:solidFill>
                  <a:schemeClr val="bg1"/>
                </a:solidFill>
              </a:rPr>
              <a:t>  </a:t>
            </a:r>
            <a:r>
              <a:rPr lang="nl-NL" sz="1400">
                <a:solidFill>
                  <a:schemeClr val="bg1"/>
                </a:solidFill>
              </a:rPr>
              <a:t>[allPB/year]</a:t>
            </a:r>
            <a:r>
              <a:rPr lang="nl-NL" sz="16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653088" y="3186113"/>
            <a:ext cx="19431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  <a:hlinkClick r:id="rId4"/>
              </a:rPr>
              <a:t>http://www.watnouweg.nl/nieuws/nieuwsitem.php?id=348&amp;back=1&amp;page=29</a:t>
            </a:r>
            <a:endParaRPr lang="nl-NL" sz="800">
              <a:solidFill>
                <a:schemeClr val="bg1"/>
              </a:solidFill>
            </a:endParaRPr>
          </a:p>
        </p:txBody>
      </p:sp>
      <p:sp>
        <p:nvSpPr>
          <p:cNvPr id="180279" name="Line 22"/>
          <p:cNvSpPr>
            <a:spLocks noChangeShapeType="1"/>
          </p:cNvSpPr>
          <p:nvPr/>
        </p:nvSpPr>
        <p:spPr bwMode="auto">
          <a:xfrm flipH="1">
            <a:off x="7812088" y="2968625"/>
            <a:ext cx="936625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60338" y="4381500"/>
            <a:ext cx="2808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marketShare = …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80280" name="Line 22"/>
          <p:cNvSpPr>
            <a:spLocks noChangeShapeType="1"/>
          </p:cNvSpPr>
          <p:nvPr/>
        </p:nvSpPr>
        <p:spPr bwMode="auto">
          <a:xfrm flipH="1">
            <a:off x="7791450" y="1871663"/>
            <a:ext cx="936625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Rectangle 33"/>
          <p:cNvSpPr>
            <a:spLocks noChangeArrowheads="1"/>
          </p:cNvSpPr>
          <p:nvPr/>
        </p:nvSpPr>
        <p:spPr bwMode="auto">
          <a:xfrm>
            <a:off x="0" y="1600200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9388" y="1654175"/>
            <a:ext cx="280828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profit = 	income - expenses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203575" y="1654175"/>
            <a:ext cx="223202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[Euro / year] = </a:t>
            </a:r>
            <a:r>
              <a:rPr lang="nl-NL" sz="1400">
                <a:solidFill>
                  <a:schemeClr val="bg1"/>
                </a:solidFill>
              </a:rPr>
              <a:t>[Euro/year]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653088" y="1654175"/>
            <a:ext cx="19431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no taxes, no inflation</a:t>
            </a:r>
          </a:p>
        </p:txBody>
      </p:sp>
      <p:sp>
        <p:nvSpPr>
          <p:cNvPr id="180288" name="Line 22"/>
          <p:cNvSpPr>
            <a:spLocks noChangeShapeType="1"/>
          </p:cNvSpPr>
          <p:nvPr/>
        </p:nvSpPr>
        <p:spPr bwMode="auto">
          <a:xfrm flipH="1">
            <a:off x="7740650" y="1600200"/>
            <a:ext cx="936625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289" name="AutoShape 65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101013" y="4622800"/>
            <a:ext cx="1008062" cy="541338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2" grpId="0"/>
      <p:bldP spid="3" grpId="0"/>
      <p:bldP spid="4" grpId="0" build="p"/>
      <p:bldP spid="5" grpId="0"/>
      <p:bldP spid="180271" grpId="0" animBg="1"/>
      <p:bldP spid="6" grpId="0"/>
      <p:bldP spid="7" grpId="0"/>
      <p:bldP spid="8" grpId="0"/>
      <p:bldP spid="9" grpId="0"/>
      <p:bldP spid="10" grpId="0"/>
      <p:bldP spid="180279" grpId="0" animBg="1"/>
      <p:bldP spid="11" grpId="0"/>
      <p:bldP spid="180280" grpId="0" animBg="1"/>
      <p:bldP spid="12" grpId="0"/>
      <p:bldP spid="13" grpId="0"/>
      <p:bldP spid="14" grpId="0"/>
      <p:bldP spid="180288" grpId="0" animBg="1"/>
      <p:bldP spid="1802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6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2" name="Picture 4" descr="http://www.sxc.hu/pic/l/h/he/henrikb/366244_65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Dependency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does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marketShare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pricePerItem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 </a:t>
            </a:r>
            <a:r>
              <a:rPr lang="nl-NL" sz="3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Rechthoek 14"/>
          <p:cNvSpPr>
            <a:spLocks noChangeArrowheads="1"/>
          </p:cNvSpPr>
          <p:nvPr/>
        </p:nvSpPr>
        <p:spPr bwMode="auto">
          <a:xfrm rot="5400000">
            <a:off x="6785769" y="2156619"/>
            <a:ext cx="4572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http://www.sxc.hu/browse.phtml?f=download&amp;id=366244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22541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2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5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4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692275" y="2025650"/>
            <a:ext cx="4708525" cy="1071563"/>
            <a:chOff x="1066" y="1701"/>
            <a:chExt cx="2966" cy="900"/>
          </a:xfrm>
        </p:grpSpPr>
        <p:sp>
          <p:nvSpPr>
            <p:cNvPr id="22536" name="Freeform 32"/>
            <p:cNvSpPr>
              <a:spLocks/>
            </p:cNvSpPr>
            <p:nvPr/>
          </p:nvSpPr>
          <p:spPr bwMode="auto">
            <a:xfrm>
              <a:off x="1066" y="1752"/>
              <a:ext cx="2404" cy="680"/>
            </a:xfrm>
            <a:custGeom>
              <a:avLst/>
              <a:gdLst>
                <a:gd name="T0" fmla="*/ 0 w 2404"/>
                <a:gd name="T1" fmla="*/ 0 h 680"/>
                <a:gd name="T2" fmla="*/ 499 w 2404"/>
                <a:gd name="T3" fmla="*/ 272 h 680"/>
                <a:gd name="T4" fmla="*/ 1179 w 2404"/>
                <a:gd name="T5" fmla="*/ 181 h 680"/>
                <a:gd name="T6" fmla="*/ 1995 w 2404"/>
                <a:gd name="T7" fmla="*/ 272 h 680"/>
                <a:gd name="T8" fmla="*/ 2404 w 2404"/>
                <a:gd name="T9" fmla="*/ 680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4"/>
                <a:gd name="T16" fmla="*/ 0 h 680"/>
                <a:gd name="T17" fmla="*/ 2404 w 2404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4" h="680">
                  <a:moveTo>
                    <a:pt x="0" y="0"/>
                  </a:moveTo>
                  <a:cubicBezTo>
                    <a:pt x="151" y="121"/>
                    <a:pt x="303" y="242"/>
                    <a:pt x="499" y="272"/>
                  </a:cubicBezTo>
                  <a:cubicBezTo>
                    <a:pt x="695" y="302"/>
                    <a:pt x="930" y="181"/>
                    <a:pt x="1179" y="181"/>
                  </a:cubicBezTo>
                  <a:cubicBezTo>
                    <a:pt x="1428" y="181"/>
                    <a:pt x="1791" y="189"/>
                    <a:pt x="1995" y="272"/>
                  </a:cubicBezTo>
                  <a:cubicBezTo>
                    <a:pt x="2199" y="355"/>
                    <a:pt x="2336" y="612"/>
                    <a:pt x="2404" y="680"/>
                  </a:cubicBezTo>
                </a:path>
              </a:pathLst>
            </a:custGeom>
            <a:noFill/>
            <a:ln w="50800">
              <a:solidFill>
                <a:srgbClr val="800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37" name="Freeform 33"/>
            <p:cNvSpPr>
              <a:spLocks/>
            </p:cNvSpPr>
            <p:nvPr/>
          </p:nvSpPr>
          <p:spPr bwMode="auto">
            <a:xfrm>
              <a:off x="1129" y="1772"/>
              <a:ext cx="2658" cy="829"/>
            </a:xfrm>
            <a:custGeom>
              <a:avLst/>
              <a:gdLst>
                <a:gd name="T0" fmla="*/ 0 w 2658"/>
                <a:gd name="T1" fmla="*/ 646 h 829"/>
                <a:gd name="T2" fmla="*/ 603 w 2658"/>
                <a:gd name="T3" fmla="*/ 524 h 829"/>
                <a:gd name="T4" fmla="*/ 1284 w 2658"/>
                <a:gd name="T5" fmla="*/ 760 h 829"/>
                <a:gd name="T6" fmla="*/ 2100 w 2658"/>
                <a:gd name="T7" fmla="*/ 112 h 829"/>
                <a:gd name="T8" fmla="*/ 2658 w 2658"/>
                <a:gd name="T9" fmla="*/ 88 h 8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8"/>
                <a:gd name="T16" fmla="*/ 0 h 829"/>
                <a:gd name="T17" fmla="*/ 2658 w 2658"/>
                <a:gd name="T18" fmla="*/ 829 h 8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8" h="829">
                  <a:moveTo>
                    <a:pt x="0" y="646"/>
                  </a:moveTo>
                  <a:cubicBezTo>
                    <a:pt x="100" y="627"/>
                    <a:pt x="389" y="505"/>
                    <a:pt x="603" y="524"/>
                  </a:cubicBezTo>
                  <a:cubicBezTo>
                    <a:pt x="817" y="543"/>
                    <a:pt x="1034" y="829"/>
                    <a:pt x="1284" y="760"/>
                  </a:cubicBezTo>
                  <a:cubicBezTo>
                    <a:pt x="1534" y="691"/>
                    <a:pt x="1871" y="224"/>
                    <a:pt x="2100" y="112"/>
                  </a:cubicBezTo>
                  <a:cubicBezTo>
                    <a:pt x="2329" y="0"/>
                    <a:pt x="2542" y="93"/>
                    <a:pt x="2658" y="88"/>
                  </a:cubicBezTo>
                </a:path>
              </a:pathLst>
            </a:custGeom>
            <a:noFill/>
            <a:ln w="50800">
              <a:solidFill>
                <a:srgbClr val="99CC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38" name="Freeform 34"/>
            <p:cNvSpPr>
              <a:spLocks/>
            </p:cNvSpPr>
            <p:nvPr/>
          </p:nvSpPr>
          <p:spPr bwMode="auto">
            <a:xfrm>
              <a:off x="1122" y="1842"/>
              <a:ext cx="2658" cy="494"/>
            </a:xfrm>
            <a:custGeom>
              <a:avLst/>
              <a:gdLst>
                <a:gd name="T0" fmla="*/ 0 w 2658"/>
                <a:gd name="T1" fmla="*/ 228 h 494"/>
                <a:gd name="T2" fmla="*/ 715 w 2658"/>
                <a:gd name="T3" fmla="*/ 434 h 494"/>
                <a:gd name="T4" fmla="*/ 1332 w 2658"/>
                <a:gd name="T5" fmla="*/ 0 h 494"/>
                <a:gd name="T6" fmla="*/ 2211 w 2658"/>
                <a:gd name="T7" fmla="*/ 434 h 494"/>
                <a:gd name="T8" fmla="*/ 2658 w 2658"/>
                <a:gd name="T9" fmla="*/ 360 h 4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8"/>
                <a:gd name="T16" fmla="*/ 0 h 494"/>
                <a:gd name="T17" fmla="*/ 2658 w 2658"/>
                <a:gd name="T18" fmla="*/ 494 h 4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8" h="494">
                  <a:moveTo>
                    <a:pt x="0" y="228"/>
                  </a:moveTo>
                  <a:cubicBezTo>
                    <a:pt x="118" y="262"/>
                    <a:pt x="493" y="472"/>
                    <a:pt x="715" y="434"/>
                  </a:cubicBezTo>
                  <a:cubicBezTo>
                    <a:pt x="937" y="396"/>
                    <a:pt x="1083" y="0"/>
                    <a:pt x="1332" y="0"/>
                  </a:cubicBezTo>
                  <a:cubicBezTo>
                    <a:pt x="1581" y="0"/>
                    <a:pt x="1990" y="374"/>
                    <a:pt x="2211" y="434"/>
                  </a:cubicBezTo>
                  <a:cubicBezTo>
                    <a:pt x="2432" y="494"/>
                    <a:pt x="2565" y="376"/>
                    <a:pt x="2658" y="360"/>
                  </a:cubicBezTo>
                </a:path>
              </a:pathLst>
            </a:custGeom>
            <a:noFill/>
            <a:ln w="50800">
              <a:solidFill>
                <a:srgbClr val="33CCCC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39" name="Freeform 35"/>
            <p:cNvSpPr>
              <a:spLocks/>
            </p:cNvSpPr>
            <p:nvPr/>
          </p:nvSpPr>
          <p:spPr bwMode="auto">
            <a:xfrm>
              <a:off x="1066" y="1888"/>
              <a:ext cx="2622" cy="506"/>
            </a:xfrm>
            <a:custGeom>
              <a:avLst/>
              <a:gdLst>
                <a:gd name="T0" fmla="*/ 0 w 2622"/>
                <a:gd name="T1" fmla="*/ 438 h 506"/>
                <a:gd name="T2" fmla="*/ 701 w 2622"/>
                <a:gd name="T3" fmla="*/ 438 h 506"/>
                <a:gd name="T4" fmla="*/ 1374 w 2622"/>
                <a:gd name="T5" fmla="*/ 408 h 506"/>
                <a:gd name="T6" fmla="*/ 2197 w 2622"/>
                <a:gd name="T7" fmla="*/ 438 h 506"/>
                <a:gd name="T8" fmla="*/ 2622 w 2622"/>
                <a:gd name="T9" fmla="*/ 0 h 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2"/>
                <a:gd name="T16" fmla="*/ 0 h 506"/>
                <a:gd name="T17" fmla="*/ 2622 w 2622"/>
                <a:gd name="T18" fmla="*/ 506 h 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2" h="506">
                  <a:moveTo>
                    <a:pt x="0" y="438"/>
                  </a:moveTo>
                  <a:cubicBezTo>
                    <a:pt x="116" y="438"/>
                    <a:pt x="472" y="443"/>
                    <a:pt x="701" y="438"/>
                  </a:cubicBezTo>
                  <a:cubicBezTo>
                    <a:pt x="930" y="433"/>
                    <a:pt x="1125" y="408"/>
                    <a:pt x="1374" y="408"/>
                  </a:cubicBezTo>
                  <a:cubicBezTo>
                    <a:pt x="1623" y="408"/>
                    <a:pt x="1989" y="506"/>
                    <a:pt x="2197" y="438"/>
                  </a:cubicBezTo>
                  <a:cubicBezTo>
                    <a:pt x="2405" y="370"/>
                    <a:pt x="2534" y="91"/>
                    <a:pt x="2622" y="0"/>
                  </a:cubicBezTo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40" name="Freeform 36"/>
            <p:cNvSpPr>
              <a:spLocks/>
            </p:cNvSpPr>
            <p:nvPr/>
          </p:nvSpPr>
          <p:spPr bwMode="auto">
            <a:xfrm>
              <a:off x="1206" y="1701"/>
              <a:ext cx="2826" cy="807"/>
            </a:xfrm>
            <a:custGeom>
              <a:avLst/>
              <a:gdLst>
                <a:gd name="T0" fmla="*/ 0 w 2826"/>
                <a:gd name="T1" fmla="*/ 87 h 807"/>
                <a:gd name="T2" fmla="*/ 462 w 2826"/>
                <a:gd name="T3" fmla="*/ 801 h 807"/>
                <a:gd name="T4" fmla="*/ 1560 w 2826"/>
                <a:gd name="T5" fmla="*/ 51 h 807"/>
                <a:gd name="T6" fmla="*/ 2346 w 2826"/>
                <a:gd name="T7" fmla="*/ 495 h 807"/>
                <a:gd name="T8" fmla="*/ 2826 w 2826"/>
                <a:gd name="T9" fmla="*/ 531 h 8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6"/>
                <a:gd name="T16" fmla="*/ 0 h 807"/>
                <a:gd name="T17" fmla="*/ 2826 w 2826"/>
                <a:gd name="T18" fmla="*/ 807 h 8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6" h="807">
                  <a:moveTo>
                    <a:pt x="0" y="87"/>
                  </a:moveTo>
                  <a:cubicBezTo>
                    <a:pt x="77" y="206"/>
                    <a:pt x="202" y="807"/>
                    <a:pt x="462" y="801"/>
                  </a:cubicBezTo>
                  <a:cubicBezTo>
                    <a:pt x="722" y="795"/>
                    <a:pt x="1246" y="102"/>
                    <a:pt x="1560" y="51"/>
                  </a:cubicBezTo>
                  <a:cubicBezTo>
                    <a:pt x="1874" y="0"/>
                    <a:pt x="2135" y="415"/>
                    <a:pt x="2346" y="495"/>
                  </a:cubicBezTo>
                  <a:cubicBezTo>
                    <a:pt x="2557" y="575"/>
                    <a:pt x="2726" y="524"/>
                    <a:pt x="2826" y="531"/>
                  </a:cubicBezTo>
                </a:path>
              </a:pathLst>
            </a:custGeom>
            <a:noFill/>
            <a:ln w="50800">
              <a:solidFill>
                <a:srgbClr val="FF00F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</p:grpSp>
      <p:sp>
        <p:nvSpPr>
          <p:cNvPr id="182309" name="Text Box 37"/>
          <p:cNvSpPr txBox="1">
            <a:spLocks noChangeArrowheads="1"/>
          </p:cNvSpPr>
          <p:nvPr/>
        </p:nvSpPr>
        <p:spPr bwMode="auto">
          <a:xfrm>
            <a:off x="3635375" y="1924050"/>
            <a:ext cx="1152525" cy="14636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96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</p:txBody>
      </p:sp>
      <p:grpSp>
        <p:nvGrpSpPr>
          <p:cNvPr id="2253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1: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kstvak 21"/>
          <p:cNvSpPr txBox="1"/>
          <p:nvPr/>
        </p:nvSpPr>
        <p:spPr>
          <a:xfrm>
            <a:off x="1907704" y="594429"/>
            <a:ext cx="5400600" cy="2616101"/>
          </a:xfrm>
          <a:prstGeom prst="rect">
            <a:avLst/>
          </a:prstGeom>
          <a:blipFill dpi="0" rotWithShape="1">
            <a:blip r:embed="rId4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market share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item?</a:t>
            </a:r>
          </a:p>
          <a:p>
            <a:endParaRPr lang="nl-N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mathematical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668324" y="385673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360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24590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4594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24597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24578" name="Group 38"/>
          <p:cNvGrpSpPr>
            <a:grpSpLocks/>
          </p:cNvGrpSpPr>
          <p:nvPr/>
        </p:nvGrpSpPr>
        <p:grpSpPr bwMode="auto">
          <a:xfrm>
            <a:off x="1692275" y="2025650"/>
            <a:ext cx="4708525" cy="1071563"/>
            <a:chOff x="1066" y="1701"/>
            <a:chExt cx="2966" cy="900"/>
          </a:xfrm>
        </p:grpSpPr>
        <p:sp>
          <p:nvSpPr>
            <p:cNvPr id="24585" name="Freeform 32"/>
            <p:cNvSpPr>
              <a:spLocks/>
            </p:cNvSpPr>
            <p:nvPr/>
          </p:nvSpPr>
          <p:spPr bwMode="auto">
            <a:xfrm>
              <a:off x="1066" y="1752"/>
              <a:ext cx="2404" cy="680"/>
            </a:xfrm>
            <a:custGeom>
              <a:avLst/>
              <a:gdLst>
                <a:gd name="T0" fmla="*/ 0 w 2404"/>
                <a:gd name="T1" fmla="*/ 0 h 680"/>
                <a:gd name="T2" fmla="*/ 499 w 2404"/>
                <a:gd name="T3" fmla="*/ 272 h 680"/>
                <a:gd name="T4" fmla="*/ 1179 w 2404"/>
                <a:gd name="T5" fmla="*/ 181 h 680"/>
                <a:gd name="T6" fmla="*/ 1995 w 2404"/>
                <a:gd name="T7" fmla="*/ 272 h 680"/>
                <a:gd name="T8" fmla="*/ 2404 w 2404"/>
                <a:gd name="T9" fmla="*/ 680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4"/>
                <a:gd name="T16" fmla="*/ 0 h 680"/>
                <a:gd name="T17" fmla="*/ 2404 w 2404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4" h="680">
                  <a:moveTo>
                    <a:pt x="0" y="0"/>
                  </a:moveTo>
                  <a:cubicBezTo>
                    <a:pt x="151" y="121"/>
                    <a:pt x="303" y="242"/>
                    <a:pt x="499" y="272"/>
                  </a:cubicBezTo>
                  <a:cubicBezTo>
                    <a:pt x="695" y="302"/>
                    <a:pt x="930" y="181"/>
                    <a:pt x="1179" y="181"/>
                  </a:cubicBezTo>
                  <a:cubicBezTo>
                    <a:pt x="1428" y="181"/>
                    <a:pt x="1791" y="189"/>
                    <a:pt x="1995" y="272"/>
                  </a:cubicBezTo>
                  <a:cubicBezTo>
                    <a:pt x="2199" y="355"/>
                    <a:pt x="2336" y="612"/>
                    <a:pt x="2404" y="680"/>
                  </a:cubicBezTo>
                </a:path>
              </a:pathLst>
            </a:custGeom>
            <a:noFill/>
            <a:ln w="50800">
              <a:solidFill>
                <a:srgbClr val="800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4586" name="Freeform 33"/>
            <p:cNvSpPr>
              <a:spLocks/>
            </p:cNvSpPr>
            <p:nvPr/>
          </p:nvSpPr>
          <p:spPr bwMode="auto">
            <a:xfrm>
              <a:off x="1129" y="1772"/>
              <a:ext cx="2658" cy="829"/>
            </a:xfrm>
            <a:custGeom>
              <a:avLst/>
              <a:gdLst>
                <a:gd name="T0" fmla="*/ 0 w 2658"/>
                <a:gd name="T1" fmla="*/ 646 h 829"/>
                <a:gd name="T2" fmla="*/ 603 w 2658"/>
                <a:gd name="T3" fmla="*/ 524 h 829"/>
                <a:gd name="T4" fmla="*/ 1284 w 2658"/>
                <a:gd name="T5" fmla="*/ 760 h 829"/>
                <a:gd name="T6" fmla="*/ 2100 w 2658"/>
                <a:gd name="T7" fmla="*/ 112 h 829"/>
                <a:gd name="T8" fmla="*/ 2658 w 2658"/>
                <a:gd name="T9" fmla="*/ 88 h 8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8"/>
                <a:gd name="T16" fmla="*/ 0 h 829"/>
                <a:gd name="T17" fmla="*/ 2658 w 2658"/>
                <a:gd name="T18" fmla="*/ 829 h 8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8" h="829">
                  <a:moveTo>
                    <a:pt x="0" y="646"/>
                  </a:moveTo>
                  <a:cubicBezTo>
                    <a:pt x="100" y="627"/>
                    <a:pt x="389" y="505"/>
                    <a:pt x="603" y="524"/>
                  </a:cubicBezTo>
                  <a:cubicBezTo>
                    <a:pt x="817" y="543"/>
                    <a:pt x="1034" y="829"/>
                    <a:pt x="1284" y="760"/>
                  </a:cubicBezTo>
                  <a:cubicBezTo>
                    <a:pt x="1534" y="691"/>
                    <a:pt x="1871" y="224"/>
                    <a:pt x="2100" y="112"/>
                  </a:cubicBezTo>
                  <a:cubicBezTo>
                    <a:pt x="2329" y="0"/>
                    <a:pt x="2542" y="93"/>
                    <a:pt x="2658" y="88"/>
                  </a:cubicBezTo>
                </a:path>
              </a:pathLst>
            </a:custGeom>
            <a:noFill/>
            <a:ln w="50800">
              <a:solidFill>
                <a:srgbClr val="99CC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4587" name="Freeform 34"/>
            <p:cNvSpPr>
              <a:spLocks/>
            </p:cNvSpPr>
            <p:nvPr/>
          </p:nvSpPr>
          <p:spPr bwMode="auto">
            <a:xfrm>
              <a:off x="1122" y="1842"/>
              <a:ext cx="2658" cy="494"/>
            </a:xfrm>
            <a:custGeom>
              <a:avLst/>
              <a:gdLst>
                <a:gd name="T0" fmla="*/ 0 w 2658"/>
                <a:gd name="T1" fmla="*/ 228 h 494"/>
                <a:gd name="T2" fmla="*/ 715 w 2658"/>
                <a:gd name="T3" fmla="*/ 434 h 494"/>
                <a:gd name="T4" fmla="*/ 1332 w 2658"/>
                <a:gd name="T5" fmla="*/ 0 h 494"/>
                <a:gd name="T6" fmla="*/ 2211 w 2658"/>
                <a:gd name="T7" fmla="*/ 434 h 494"/>
                <a:gd name="T8" fmla="*/ 2658 w 2658"/>
                <a:gd name="T9" fmla="*/ 360 h 4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58"/>
                <a:gd name="T16" fmla="*/ 0 h 494"/>
                <a:gd name="T17" fmla="*/ 2658 w 2658"/>
                <a:gd name="T18" fmla="*/ 494 h 4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58" h="494">
                  <a:moveTo>
                    <a:pt x="0" y="228"/>
                  </a:moveTo>
                  <a:cubicBezTo>
                    <a:pt x="118" y="262"/>
                    <a:pt x="493" y="472"/>
                    <a:pt x="715" y="434"/>
                  </a:cubicBezTo>
                  <a:cubicBezTo>
                    <a:pt x="937" y="396"/>
                    <a:pt x="1083" y="0"/>
                    <a:pt x="1332" y="0"/>
                  </a:cubicBezTo>
                  <a:cubicBezTo>
                    <a:pt x="1581" y="0"/>
                    <a:pt x="1990" y="374"/>
                    <a:pt x="2211" y="434"/>
                  </a:cubicBezTo>
                  <a:cubicBezTo>
                    <a:pt x="2432" y="494"/>
                    <a:pt x="2565" y="376"/>
                    <a:pt x="2658" y="360"/>
                  </a:cubicBezTo>
                </a:path>
              </a:pathLst>
            </a:custGeom>
            <a:noFill/>
            <a:ln w="50800">
              <a:solidFill>
                <a:srgbClr val="33CCCC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4588" name="Freeform 35"/>
            <p:cNvSpPr>
              <a:spLocks/>
            </p:cNvSpPr>
            <p:nvPr/>
          </p:nvSpPr>
          <p:spPr bwMode="auto">
            <a:xfrm>
              <a:off x="1066" y="1888"/>
              <a:ext cx="2622" cy="506"/>
            </a:xfrm>
            <a:custGeom>
              <a:avLst/>
              <a:gdLst>
                <a:gd name="T0" fmla="*/ 0 w 2622"/>
                <a:gd name="T1" fmla="*/ 438 h 506"/>
                <a:gd name="T2" fmla="*/ 701 w 2622"/>
                <a:gd name="T3" fmla="*/ 438 h 506"/>
                <a:gd name="T4" fmla="*/ 1374 w 2622"/>
                <a:gd name="T5" fmla="*/ 408 h 506"/>
                <a:gd name="T6" fmla="*/ 2197 w 2622"/>
                <a:gd name="T7" fmla="*/ 438 h 506"/>
                <a:gd name="T8" fmla="*/ 2622 w 2622"/>
                <a:gd name="T9" fmla="*/ 0 h 5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2"/>
                <a:gd name="T16" fmla="*/ 0 h 506"/>
                <a:gd name="T17" fmla="*/ 2622 w 2622"/>
                <a:gd name="T18" fmla="*/ 506 h 5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2" h="506">
                  <a:moveTo>
                    <a:pt x="0" y="438"/>
                  </a:moveTo>
                  <a:cubicBezTo>
                    <a:pt x="116" y="438"/>
                    <a:pt x="472" y="443"/>
                    <a:pt x="701" y="438"/>
                  </a:cubicBezTo>
                  <a:cubicBezTo>
                    <a:pt x="930" y="433"/>
                    <a:pt x="1125" y="408"/>
                    <a:pt x="1374" y="408"/>
                  </a:cubicBezTo>
                  <a:cubicBezTo>
                    <a:pt x="1623" y="408"/>
                    <a:pt x="1989" y="506"/>
                    <a:pt x="2197" y="438"/>
                  </a:cubicBezTo>
                  <a:cubicBezTo>
                    <a:pt x="2405" y="370"/>
                    <a:pt x="2534" y="91"/>
                    <a:pt x="2622" y="0"/>
                  </a:cubicBezTo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4589" name="Freeform 36"/>
            <p:cNvSpPr>
              <a:spLocks/>
            </p:cNvSpPr>
            <p:nvPr/>
          </p:nvSpPr>
          <p:spPr bwMode="auto">
            <a:xfrm>
              <a:off x="1206" y="1701"/>
              <a:ext cx="2826" cy="807"/>
            </a:xfrm>
            <a:custGeom>
              <a:avLst/>
              <a:gdLst>
                <a:gd name="T0" fmla="*/ 0 w 2826"/>
                <a:gd name="T1" fmla="*/ 87 h 807"/>
                <a:gd name="T2" fmla="*/ 462 w 2826"/>
                <a:gd name="T3" fmla="*/ 801 h 807"/>
                <a:gd name="T4" fmla="*/ 1560 w 2826"/>
                <a:gd name="T5" fmla="*/ 51 h 807"/>
                <a:gd name="T6" fmla="*/ 2346 w 2826"/>
                <a:gd name="T7" fmla="*/ 495 h 807"/>
                <a:gd name="T8" fmla="*/ 2826 w 2826"/>
                <a:gd name="T9" fmla="*/ 531 h 8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6"/>
                <a:gd name="T16" fmla="*/ 0 h 807"/>
                <a:gd name="T17" fmla="*/ 2826 w 2826"/>
                <a:gd name="T18" fmla="*/ 807 h 8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6" h="807">
                  <a:moveTo>
                    <a:pt x="0" y="87"/>
                  </a:moveTo>
                  <a:cubicBezTo>
                    <a:pt x="77" y="206"/>
                    <a:pt x="202" y="807"/>
                    <a:pt x="462" y="801"/>
                  </a:cubicBezTo>
                  <a:cubicBezTo>
                    <a:pt x="722" y="795"/>
                    <a:pt x="1246" y="102"/>
                    <a:pt x="1560" y="51"/>
                  </a:cubicBezTo>
                  <a:cubicBezTo>
                    <a:pt x="1874" y="0"/>
                    <a:pt x="2135" y="415"/>
                    <a:pt x="2346" y="495"/>
                  </a:cubicBezTo>
                  <a:cubicBezTo>
                    <a:pt x="2557" y="575"/>
                    <a:pt x="2726" y="524"/>
                    <a:pt x="2826" y="531"/>
                  </a:cubicBezTo>
                </a:path>
              </a:pathLst>
            </a:custGeom>
            <a:noFill/>
            <a:ln w="50800">
              <a:solidFill>
                <a:srgbClr val="FF00F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</p:grpSp>
      <p:sp>
        <p:nvSpPr>
          <p:cNvPr id="182309" name="Text Box 37"/>
          <p:cNvSpPr txBox="1">
            <a:spLocks noChangeArrowheads="1"/>
          </p:cNvSpPr>
          <p:nvPr/>
        </p:nvSpPr>
        <p:spPr bwMode="auto">
          <a:xfrm>
            <a:off x="3635375" y="1924050"/>
            <a:ext cx="1152525" cy="14636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96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</p:txBody>
      </p:sp>
      <p:grpSp>
        <p:nvGrpSpPr>
          <p:cNvPr id="2458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1: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26641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2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645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6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7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26648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26626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1547813" y="2247900"/>
            <a:ext cx="4464050" cy="809625"/>
            <a:chOff x="975" y="1888"/>
            <a:chExt cx="2812" cy="680"/>
          </a:xfrm>
        </p:grpSpPr>
        <p:sp>
          <p:nvSpPr>
            <p:cNvPr id="26636" name="Line 19"/>
            <p:cNvSpPr>
              <a:spLocks noChangeShapeType="1"/>
            </p:cNvSpPr>
            <p:nvPr/>
          </p:nvSpPr>
          <p:spPr bwMode="auto">
            <a:xfrm>
              <a:off x="975" y="1888"/>
              <a:ext cx="454" cy="0"/>
            </a:xfrm>
            <a:prstGeom prst="line">
              <a:avLst/>
            </a:prstGeom>
            <a:noFill/>
            <a:ln w="508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20"/>
            <p:cNvSpPr>
              <a:spLocks noChangeShapeType="1"/>
            </p:cNvSpPr>
            <p:nvPr/>
          </p:nvSpPr>
          <p:spPr bwMode="auto">
            <a:xfrm>
              <a:off x="1429" y="1888"/>
              <a:ext cx="1678" cy="680"/>
            </a:xfrm>
            <a:prstGeom prst="line">
              <a:avLst/>
            </a:prstGeom>
            <a:noFill/>
            <a:ln w="508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21"/>
            <p:cNvSpPr>
              <a:spLocks noChangeShapeType="1"/>
            </p:cNvSpPr>
            <p:nvPr/>
          </p:nvSpPr>
          <p:spPr bwMode="auto">
            <a:xfrm>
              <a:off x="3107" y="2568"/>
              <a:ext cx="680" cy="0"/>
            </a:xfrm>
            <a:prstGeom prst="line">
              <a:avLst/>
            </a:prstGeom>
            <a:noFill/>
            <a:ln w="508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2268538" y="1870075"/>
            <a:ext cx="4175125" cy="1349375"/>
            <a:chOff x="1429" y="1570"/>
            <a:chExt cx="2630" cy="1134"/>
          </a:xfrm>
        </p:grpSpPr>
        <p:sp>
          <p:nvSpPr>
            <p:cNvPr id="26632" name="Line 22"/>
            <p:cNvSpPr>
              <a:spLocks noChangeShapeType="1"/>
            </p:cNvSpPr>
            <p:nvPr/>
          </p:nvSpPr>
          <p:spPr bwMode="auto">
            <a:xfrm>
              <a:off x="1429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3" name="Line 23"/>
            <p:cNvSpPr>
              <a:spLocks noChangeShapeType="1"/>
            </p:cNvSpPr>
            <p:nvPr/>
          </p:nvSpPr>
          <p:spPr bwMode="auto">
            <a:xfrm>
              <a:off x="3107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1474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cheapest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3152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most </a:t>
              </a: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expensive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503988" y="0"/>
            <a:ext cx="2627312" cy="221599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1st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guess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straight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lines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advantage: </a:t>
            </a:r>
            <a:r>
              <a:rPr lang="nl-NL" sz="1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simple</a:t>
            </a:r>
            <a:endParaRPr lang="nl-N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disadvantage: not smooth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uncertain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if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this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follows</a:t>
            </a:r>
            <a:r>
              <a:rPr lang="nl-N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actual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behavior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1: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31"/>
          <p:cNvGrpSpPr>
            <a:grpSpLocks/>
          </p:cNvGrpSpPr>
          <p:nvPr/>
        </p:nvGrpSpPr>
        <p:grpSpPr bwMode="auto">
          <a:xfrm>
            <a:off x="849313" y="1273175"/>
            <a:ext cx="7683500" cy="2165350"/>
            <a:chOff x="898" y="1011"/>
            <a:chExt cx="4840" cy="1819"/>
          </a:xfrm>
        </p:grpSpPr>
        <p:sp>
          <p:nvSpPr>
            <p:cNvPr id="28690" name="Line 22"/>
            <p:cNvSpPr>
              <a:spLocks noChangeShapeType="1"/>
            </p:cNvSpPr>
            <p:nvPr/>
          </p:nvSpPr>
          <p:spPr bwMode="auto">
            <a:xfrm>
              <a:off x="1338" y="2614"/>
              <a:ext cx="294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23"/>
            <p:cNvSpPr>
              <a:spLocks noChangeShapeType="1"/>
            </p:cNvSpPr>
            <p:nvPr/>
          </p:nvSpPr>
          <p:spPr bwMode="auto">
            <a:xfrm flipV="1">
              <a:off x="1338" y="1616"/>
              <a:ext cx="0" cy="99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4332" y="2523"/>
              <a:ext cx="1406" cy="3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pricePerItem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549" name="Text Box 25"/>
            <p:cNvSpPr txBox="1">
              <a:spLocks noChangeArrowheads="1"/>
            </p:cNvSpPr>
            <p:nvPr/>
          </p:nvSpPr>
          <p:spPr bwMode="auto">
            <a:xfrm rot="16200000">
              <a:off x="196" y="1713"/>
              <a:ext cx="1635" cy="2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marketShare</a:t>
              </a:r>
              <a:endPara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 flipH="1">
              <a:off x="1292" y="2478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Line 27"/>
            <p:cNvSpPr>
              <a:spLocks noChangeShapeType="1"/>
            </p:cNvSpPr>
            <p:nvPr/>
          </p:nvSpPr>
          <p:spPr bwMode="auto">
            <a:xfrm flipH="1">
              <a:off x="1292" y="1842"/>
              <a:ext cx="91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Text Box 29"/>
            <p:cNvSpPr txBox="1">
              <a:spLocks noChangeArrowheads="1"/>
            </p:cNvSpPr>
            <p:nvPr/>
          </p:nvSpPr>
          <p:spPr bwMode="auto">
            <a:xfrm>
              <a:off x="1202" y="23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0</a:t>
              </a:r>
            </a:p>
          </p:txBody>
        </p:sp>
        <p:sp>
          <p:nvSpPr>
            <p:cNvPr id="28697" name="Text Box 30"/>
            <p:cNvSpPr txBox="1">
              <a:spLocks noChangeArrowheads="1"/>
            </p:cNvSpPr>
            <p:nvPr/>
          </p:nvSpPr>
          <p:spPr bwMode="auto">
            <a:xfrm>
              <a:off x="1202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grpSp>
        <p:nvGrpSpPr>
          <p:cNvPr id="28674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77" name="Group 26"/>
          <p:cNvGrpSpPr>
            <a:grpSpLocks/>
          </p:cNvGrpSpPr>
          <p:nvPr/>
        </p:nvGrpSpPr>
        <p:grpSpPr bwMode="auto">
          <a:xfrm>
            <a:off x="2268538" y="1870075"/>
            <a:ext cx="4175125" cy="1349375"/>
            <a:chOff x="1429" y="1570"/>
            <a:chExt cx="2630" cy="1134"/>
          </a:xfrm>
        </p:grpSpPr>
        <p:sp>
          <p:nvSpPr>
            <p:cNvPr id="28684" name="Line 22"/>
            <p:cNvSpPr>
              <a:spLocks noChangeShapeType="1"/>
            </p:cNvSpPr>
            <p:nvPr/>
          </p:nvSpPr>
          <p:spPr bwMode="auto">
            <a:xfrm>
              <a:off x="1429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23"/>
            <p:cNvSpPr>
              <a:spLocks noChangeShapeType="1"/>
            </p:cNvSpPr>
            <p:nvPr/>
          </p:nvSpPr>
          <p:spPr bwMode="auto">
            <a:xfrm>
              <a:off x="3107" y="1616"/>
              <a:ext cx="0" cy="108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1474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cheapest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3152" y="1570"/>
              <a:ext cx="907" cy="3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most </a:t>
              </a: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expensive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defRPr/>
              </a:pPr>
              <a:r>
                <a:rPr lang="nl-NL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competitor</a:t>
              </a:r>
              <a:endParaRPr lang="nl-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503988" y="0"/>
            <a:ext cx="2627312" cy="221599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2nd, 3rd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guess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arctan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logistic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…?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advantage: smooth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disadvantage: more parameters?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values</a:t>
            </a:r>
            <a:r>
              <a:rPr lang="nl-NL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</a:t>
            </a:r>
            <a:r>
              <a:rPr lang="nl-NL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the parameters?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uncertain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if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this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follows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the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actual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behaviour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28679" name="Group 30"/>
          <p:cNvGrpSpPr>
            <a:grpSpLocks/>
          </p:cNvGrpSpPr>
          <p:nvPr/>
        </p:nvGrpSpPr>
        <p:grpSpPr bwMode="auto">
          <a:xfrm>
            <a:off x="1547813" y="2247900"/>
            <a:ext cx="4464050" cy="809625"/>
            <a:chOff x="975" y="1888"/>
            <a:chExt cx="2812" cy="680"/>
          </a:xfrm>
        </p:grpSpPr>
        <p:sp>
          <p:nvSpPr>
            <p:cNvPr id="28681" name="Line 31"/>
            <p:cNvSpPr>
              <a:spLocks noChangeShapeType="1"/>
            </p:cNvSpPr>
            <p:nvPr/>
          </p:nvSpPr>
          <p:spPr bwMode="auto">
            <a:xfrm>
              <a:off x="975" y="1888"/>
              <a:ext cx="454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32"/>
            <p:cNvSpPr>
              <a:spLocks noChangeShapeType="1"/>
            </p:cNvSpPr>
            <p:nvPr/>
          </p:nvSpPr>
          <p:spPr bwMode="auto">
            <a:xfrm>
              <a:off x="1429" y="1888"/>
              <a:ext cx="1678" cy="68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33"/>
            <p:cNvSpPr>
              <a:spLocks noChangeShapeType="1"/>
            </p:cNvSpPr>
            <p:nvPr/>
          </p:nvSpPr>
          <p:spPr bwMode="auto">
            <a:xfrm>
              <a:off x="3107" y="2568"/>
              <a:ext cx="680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Freeform 28"/>
          <p:cNvSpPr>
            <a:spLocks/>
          </p:cNvSpPr>
          <p:nvPr/>
        </p:nvSpPr>
        <p:spPr bwMode="auto">
          <a:xfrm>
            <a:off x="1547813" y="2247900"/>
            <a:ext cx="4537075" cy="755650"/>
          </a:xfrm>
          <a:custGeom>
            <a:avLst/>
            <a:gdLst>
              <a:gd name="T0" fmla="*/ 0 w 2858"/>
              <a:gd name="T1" fmla="*/ 0 h 635"/>
              <a:gd name="T2" fmla="*/ 2147483647 w 2858"/>
              <a:gd name="T3" fmla="*/ 241935040 h 635"/>
              <a:gd name="T4" fmla="*/ 2147483647 w 2858"/>
              <a:gd name="T5" fmla="*/ 1024443685 h 635"/>
              <a:gd name="T6" fmla="*/ 2147483647 w 2858"/>
              <a:gd name="T7" fmla="*/ 1200225208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2858"/>
              <a:gd name="T13" fmla="*/ 0 h 635"/>
              <a:gd name="T14" fmla="*/ 2858 w 2858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58" h="635">
                <a:moveTo>
                  <a:pt x="0" y="0"/>
                </a:moveTo>
                <a:cubicBezTo>
                  <a:pt x="819" y="26"/>
                  <a:pt x="788" y="22"/>
                  <a:pt x="1143" y="128"/>
                </a:cubicBezTo>
                <a:cubicBezTo>
                  <a:pt x="1427" y="218"/>
                  <a:pt x="1421" y="458"/>
                  <a:pt x="1707" y="542"/>
                </a:cubicBezTo>
                <a:cubicBezTo>
                  <a:pt x="1993" y="626"/>
                  <a:pt x="2618" y="616"/>
                  <a:pt x="2858" y="635"/>
                </a:cubicBezTo>
              </a:path>
            </a:pathLst>
          </a:custGeom>
          <a:noFill/>
          <a:ln w="50800">
            <a:solidFill>
              <a:srgbClr val="3399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94400" y="194400"/>
            <a:ext cx="89646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Approach 1: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Glass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Box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194400" y="3441700"/>
            <a:ext cx="7380288" cy="1647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mechanism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determines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)?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monotonically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decreasing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between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1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0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asymptote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marketShare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1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if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pricePerItem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 -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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sort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of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mathematical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dependency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658</Words>
  <Application>Microsoft Office PowerPoint</Application>
  <PresentationFormat>Diavoorstelling (16:9)</PresentationFormat>
  <Paragraphs>199</Paragraphs>
  <Slides>15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183</cp:revision>
  <dcterms:created xsi:type="dcterms:W3CDTF">2013-05-16T11:19:57Z</dcterms:created>
  <dcterms:modified xsi:type="dcterms:W3CDTF">2013-12-03T06:44:25Z</dcterms:modified>
</cp:coreProperties>
</file>